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29"/>
  </p:notesMasterIdLst>
  <p:handoutMasterIdLst>
    <p:handoutMasterId r:id="rId30"/>
  </p:handoutMasterIdLst>
  <p:sldIdLst>
    <p:sldId id="256" r:id="rId6"/>
    <p:sldId id="395" r:id="rId7"/>
    <p:sldId id="396" r:id="rId8"/>
    <p:sldId id="397" r:id="rId9"/>
    <p:sldId id="398" r:id="rId10"/>
    <p:sldId id="393" r:id="rId11"/>
    <p:sldId id="394" r:id="rId12"/>
    <p:sldId id="400" r:id="rId13"/>
    <p:sldId id="391" r:id="rId14"/>
    <p:sldId id="399" r:id="rId15"/>
    <p:sldId id="392" r:id="rId16"/>
    <p:sldId id="380" r:id="rId17"/>
    <p:sldId id="381" r:id="rId18"/>
    <p:sldId id="387" r:id="rId19"/>
    <p:sldId id="384" r:id="rId20"/>
    <p:sldId id="388" r:id="rId21"/>
    <p:sldId id="403" r:id="rId22"/>
    <p:sldId id="385" r:id="rId23"/>
    <p:sldId id="389" r:id="rId24"/>
    <p:sldId id="386" r:id="rId25"/>
    <p:sldId id="390" r:id="rId26"/>
    <p:sldId id="402" r:id="rId27"/>
    <p:sldId id="401" r:id="rId2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yan Luellen" initials="BL" lastIdx="5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FF"/>
    <a:srgbClr val="FF33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1" autoAdjust="0"/>
    <p:restoredTop sz="73322" autoAdjust="0"/>
  </p:normalViewPr>
  <p:slideViewPr>
    <p:cSldViewPr snapToGrid="0">
      <p:cViewPr varScale="1">
        <p:scale>
          <a:sx n="76" d="100"/>
          <a:sy n="76" d="100"/>
        </p:scale>
        <p:origin x="144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51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D5D80A7E-5873-4238-A527-6222A3184AF9}" type="datetime1">
              <a:rPr lang="en-US" altLang="en-US"/>
              <a:pPr/>
              <a:t>6/21/2018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D7BC6F20-36AD-4406-9381-8A5185C003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1EC22B4A-093B-4507-8632-DF474A04B38A}" type="datetime1">
              <a:rPr lang="en-US" altLang="en-US"/>
              <a:pPr/>
              <a:t>6/21/2018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70F80332-1149-4F7A-8FF1-06AC76A079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80332-1149-4F7A-8FF1-06AC76A079D2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262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80332-1149-4F7A-8FF1-06AC76A079D2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51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everyone is going downtown anymore?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80332-1149-4F7A-8FF1-06AC76A079D2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332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F80332-1149-4F7A-8FF1-06AC76A079D2}" type="slidenum">
              <a:rPr lang="en-US" altLang="en-US" smtClean="0"/>
              <a:pPr/>
              <a:t>23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6523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D7EEEF7-02A4-4581-B29C-19C1145E35D5}" type="datetime1">
              <a:rPr lang="en-US" altLang="en-US"/>
              <a:pPr/>
              <a:t>6/21/2018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52DB7D-46A3-4FAC-AC4C-AA95FF88EB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3694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C27793-79EA-48CB-8CFD-88552E3D0525}" type="datetime1">
              <a:rPr lang="en-US" altLang="en-US"/>
              <a:pPr/>
              <a:t>6/21/2018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1620A3-40E6-45AA-B2D0-C6DABBF4DD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426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8B50E9-D5AF-4CFB-A509-ACBBB37AD256}" type="datetime1">
              <a:rPr lang="en-US" altLang="en-US"/>
              <a:pPr/>
              <a:t>6/21/2018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32DCB7-3710-486D-AC24-F2F57059D2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5286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7C95B3-F6D8-4F33-9F66-3E71CC611964}" type="datetime1">
              <a:rPr lang="en-US" altLang="en-US"/>
              <a:pPr/>
              <a:t>6/21/2018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DB4C6F-8E64-436D-B4D3-91678F2C2E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552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485E188-BAC8-4C09-82EF-046F9939637A}" type="datetime1">
              <a:rPr lang="en-US" altLang="en-US"/>
              <a:pPr/>
              <a:t>6/21/2018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6F369-F908-4848-8BD0-F81A3DF130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83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0BFFE4-1A12-4F36-8B70-D62D86DF6B28}" type="datetime1">
              <a:rPr lang="en-US" altLang="en-US"/>
              <a:pPr/>
              <a:t>6/21/2018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6CA013-6537-4D28-B3D4-BC0BF63271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2993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80115E-587C-454F-B18F-B907F9FD25C1}" type="datetime1">
              <a:rPr lang="en-US" altLang="en-US"/>
              <a:pPr/>
              <a:t>6/21/2018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7B5EC-C052-4F69-B934-15ED4B9ECA2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81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C63B15-D1D8-4831-863F-BB3D64E18D00}" type="datetime1">
              <a:rPr lang="en-US" altLang="en-US"/>
              <a:pPr/>
              <a:t>6/21/2018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080F4-7641-4A9E-A4CB-9D31190358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332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A5F7DD9-00B2-44CC-A14A-062A609021E4}" type="datetime1">
              <a:rPr lang="en-US" altLang="en-US"/>
              <a:pPr/>
              <a:t>6/21/2018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C05A37-A0C0-4BDE-915A-2F15CC41AB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810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658F625-8F96-4280-992A-8CFA991162B0}" type="datetime1">
              <a:rPr lang="en-US" altLang="en-US"/>
              <a:pPr/>
              <a:t>6/21/2018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C9CCC-0C72-4429-B533-6DA8F87907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029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3ED798-5D95-4914-9FFF-5C23EA793303}" type="datetime1">
              <a:rPr lang="en-US" altLang="en-US"/>
              <a:pPr/>
              <a:t>6/21/2018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14518-AE44-45B5-BEF2-782A034328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456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F82C429-7ACF-48D6-AF79-DB40F938B176}" type="datetime1">
              <a:rPr lang="en-US" altLang="en-US"/>
              <a:pPr/>
              <a:t>6/21/2018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6936C43-26C0-40E8-9207-BBD783F785B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0"/>
            <a:ext cx="10313988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5" descr="budget-201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71"/>
          <a:stretch>
            <a:fillRect/>
          </a:stretch>
        </p:blipFill>
        <p:spPr bwMode="auto">
          <a:xfrm>
            <a:off x="-990599" y="304800"/>
            <a:ext cx="10668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/>
          <p:cNvSpPr>
            <a:spLocks noGrp="1"/>
          </p:cNvSpPr>
          <p:nvPr>
            <p:ph type="ctrTitle"/>
          </p:nvPr>
        </p:nvSpPr>
        <p:spPr>
          <a:xfrm>
            <a:off x="-914400" y="228600"/>
            <a:ext cx="102870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FF"/>
                </a:solidFill>
                <a:latin typeface="+mn-lt"/>
              </a:rPr>
              <a:t>May 2018 Update</a:t>
            </a:r>
          </a:p>
        </p:txBody>
      </p:sp>
      <p:sp>
        <p:nvSpPr>
          <p:cNvPr id="15364" name="Subtitle 2"/>
          <p:cNvSpPr>
            <a:spLocks noGrp="1"/>
          </p:cNvSpPr>
          <p:nvPr>
            <p:ph type="subTitle" idx="1"/>
          </p:nvPr>
        </p:nvSpPr>
        <p:spPr>
          <a:xfrm>
            <a:off x="-914400" y="1066800"/>
            <a:ext cx="10287000" cy="1066800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2018 Route Improvements &amp; </a:t>
            </a:r>
            <a:br>
              <a:rPr lang="en-US" altLang="en-US" sz="24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altLang="en-US" sz="2400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Draft Service Standards</a:t>
            </a:r>
          </a:p>
        </p:txBody>
      </p:sp>
      <p:pic>
        <p:nvPicPr>
          <p:cNvPr id="15365" name="Picture 1" descr="IndyGo Name [Converted].white eps.ai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735638"/>
            <a:ext cx="30480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budget-2015.jpg">
            <a:extLst>
              <a:ext uri="{FF2B5EF4-FFF2-40B4-BE49-F238E27FC236}">
                <a16:creationId xmlns:a16="http://schemas.microsoft.com/office/drawing/2014/main" id="{986424AE-D339-4E0D-8D10-8BE8453AF4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71"/>
          <a:stretch>
            <a:fillRect/>
          </a:stretch>
        </p:blipFill>
        <p:spPr bwMode="auto">
          <a:xfrm>
            <a:off x="-131026" y="289383"/>
            <a:ext cx="94948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7993A9-03A3-45C8-89C5-BC02675B9AD0}"/>
              </a:ext>
            </a:extLst>
          </p:cNvPr>
          <p:cNvSpPr/>
          <p:nvPr/>
        </p:nvSpPr>
        <p:spPr>
          <a:xfrm>
            <a:off x="533757" y="305388"/>
            <a:ext cx="46265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Bebas Neue" pitchFamily="-84" charset="0"/>
              </a:rPr>
              <a:t>Investment brings ridership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90F79-6377-4ADD-B991-8D9062BED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593" y="1303337"/>
            <a:ext cx="8229600" cy="4525963"/>
          </a:xfrm>
        </p:spPr>
        <p:txBody>
          <a:bodyPr/>
          <a:lstStyle/>
          <a:p>
            <a:r>
              <a:rPr lang="en-US" dirty="0"/>
              <a:t>Feb – March 2018</a:t>
            </a:r>
            <a:br>
              <a:rPr lang="en-US" dirty="0"/>
            </a:br>
            <a:r>
              <a:rPr lang="en-US" dirty="0"/>
              <a:t>8, 10, 39, 87 up 4.2%</a:t>
            </a:r>
            <a:br>
              <a:rPr lang="en-US" dirty="0"/>
            </a:br>
            <a:endParaRPr lang="en-US" dirty="0"/>
          </a:p>
          <a:p>
            <a:r>
              <a:rPr lang="en-US" dirty="0"/>
              <a:t>Some other increases (blue)</a:t>
            </a:r>
            <a:br>
              <a:rPr lang="en-US" dirty="0"/>
            </a:br>
            <a:endParaRPr lang="en-US" dirty="0"/>
          </a:p>
          <a:p>
            <a:r>
              <a:rPr lang="en-US" dirty="0"/>
              <a:t>Non-improved routes</a:t>
            </a:r>
            <a:br>
              <a:rPr lang="en-US" dirty="0"/>
            </a:br>
            <a:r>
              <a:rPr lang="en-US" dirty="0"/>
              <a:t>down 3.3%</a:t>
            </a:r>
            <a:br>
              <a:rPr lang="en-US" dirty="0"/>
            </a:br>
            <a:endParaRPr lang="en-US" dirty="0"/>
          </a:p>
          <a:p>
            <a:r>
              <a:rPr lang="en-US" dirty="0"/>
              <a:t>Improved routes performed</a:t>
            </a:r>
            <a:br>
              <a:rPr lang="en-US" dirty="0"/>
            </a:br>
            <a:r>
              <a:rPr lang="en-US" dirty="0"/>
              <a:t>7.5% better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6149A-E464-411D-A2C0-24D397A86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4C6F-8E64-436D-B4D3-91678F2C2E93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F71CE3-ED6A-45C5-984B-2C1F4CF926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22" t="31603" r="43611" b="4263"/>
          <a:stretch/>
        </p:blipFill>
        <p:spPr>
          <a:xfrm>
            <a:off x="5825127" y="274638"/>
            <a:ext cx="3147423" cy="65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02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4C6F-8E64-436D-B4D3-91678F2C2E93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5" name="Picture 4" descr="system_map_individual_improvements_ju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0"/>
            <a:ext cx="5792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03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udget-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71"/>
          <a:stretch>
            <a:fillRect/>
          </a:stretch>
        </p:blipFill>
        <p:spPr bwMode="auto">
          <a:xfrm>
            <a:off x="-131026" y="289383"/>
            <a:ext cx="94948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97281" y="213420"/>
            <a:ext cx="7004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Bebas Neue" pitchFamily="-84" charset="0"/>
              </a:rPr>
              <a:t>What are service standards?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7C4E31-9E44-4D40-8762-CDF2F3D864AC}"/>
              </a:ext>
            </a:extLst>
          </p:cNvPr>
          <p:cNvSpPr txBox="1"/>
          <p:nvPr/>
        </p:nvSpPr>
        <p:spPr>
          <a:xfrm>
            <a:off x="301525" y="1005544"/>
            <a:ext cx="84548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+mn-lt"/>
              </a:rPr>
              <a:t>Service Standards are the goals set for transit service which enable a transit agency and its partners to monitor transit performance against defined goals</a:t>
            </a:r>
            <a:r>
              <a:rPr lang="en-US" sz="2200" dirty="0"/>
              <a:t>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+mn-lt"/>
              </a:rPr>
              <a:t>Defining Features 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EBBC5AE-15C0-42CE-8DBC-EB139836FA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51" y="2364338"/>
            <a:ext cx="7457698" cy="12697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506B0F-4E63-4DC5-8D6E-EE356F1164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26" y="3872249"/>
            <a:ext cx="8143147" cy="12110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F145D5-F6E0-46BA-A73C-75CC65301E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26" y="5472373"/>
            <a:ext cx="8234374" cy="12734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89F4B6B-64AF-4A50-9332-6F57FD5281C2}"/>
              </a:ext>
            </a:extLst>
          </p:cNvPr>
          <p:cNvSpPr txBox="1"/>
          <p:nvPr/>
        </p:nvSpPr>
        <p:spPr>
          <a:xfrm>
            <a:off x="301525" y="3469218"/>
            <a:ext cx="71164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+mn-lt"/>
              </a:rPr>
              <a:t>Service Targets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1A52E5-FC47-48B8-89A0-332023DE8636}"/>
              </a:ext>
            </a:extLst>
          </p:cNvPr>
          <p:cNvSpPr txBox="1"/>
          <p:nvPr/>
        </p:nvSpPr>
        <p:spPr>
          <a:xfrm>
            <a:off x="301525" y="4977140"/>
            <a:ext cx="56454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latin typeface="+mn-lt"/>
              </a:rPr>
              <a:t>Outputs</a:t>
            </a:r>
          </a:p>
        </p:txBody>
      </p:sp>
    </p:spTree>
    <p:extLst>
      <p:ext uri="{BB962C8B-B14F-4D97-AF65-F5344CB8AC3E}">
        <p14:creationId xmlns:p14="http://schemas.microsoft.com/office/powerpoint/2010/main" val="3808878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udget-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71"/>
          <a:stretch>
            <a:fillRect/>
          </a:stretch>
        </p:blipFill>
        <p:spPr bwMode="auto">
          <a:xfrm>
            <a:off x="-131026" y="289383"/>
            <a:ext cx="94948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28801" y="213420"/>
            <a:ext cx="5102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Bebas Neue" pitchFamily="-84" charset="0"/>
              </a:rPr>
              <a:t>Service Categories: Rapid </a:t>
            </a:r>
            <a:endParaRPr lang="en-US" sz="36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50C6D20-6919-45CA-B122-A7C6712B6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68" y="2504661"/>
            <a:ext cx="87820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96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udget-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71"/>
          <a:stretch>
            <a:fillRect/>
          </a:stretch>
        </p:blipFill>
        <p:spPr bwMode="auto">
          <a:xfrm>
            <a:off x="-131026" y="289383"/>
            <a:ext cx="94948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28801" y="213420"/>
            <a:ext cx="51020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Bebas Neue" pitchFamily="-84" charset="0"/>
              </a:rPr>
              <a:t>Service Categories: Rapid 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E4C238-041C-4A94-8AF5-E86D01C6B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974946"/>
            <a:ext cx="5539408" cy="561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218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udget-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71"/>
          <a:stretch>
            <a:fillRect/>
          </a:stretch>
        </p:blipFill>
        <p:spPr bwMode="auto">
          <a:xfrm>
            <a:off x="-131026" y="289383"/>
            <a:ext cx="94948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91478" y="213420"/>
            <a:ext cx="6228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Bebas Neue" pitchFamily="-84" charset="0"/>
              </a:rPr>
              <a:t>Service Categories: Frequent 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1AD8D0-1254-4108-AF17-178F00B6D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0" y="2199860"/>
            <a:ext cx="8691771" cy="262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158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udget-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71"/>
          <a:stretch>
            <a:fillRect/>
          </a:stretch>
        </p:blipFill>
        <p:spPr bwMode="auto">
          <a:xfrm>
            <a:off x="-131026" y="289383"/>
            <a:ext cx="94948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91478" y="213420"/>
            <a:ext cx="6228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Bebas Neue" pitchFamily="-84" charset="0"/>
              </a:rPr>
              <a:t>Service Categories: Frequent 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154A6-7B0A-466F-83AA-BFC839D63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743" y="1091441"/>
            <a:ext cx="5512353" cy="563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20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udget-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71"/>
          <a:stretch>
            <a:fillRect/>
          </a:stretch>
        </p:blipFill>
        <p:spPr bwMode="auto">
          <a:xfrm>
            <a:off x="-131026" y="289383"/>
            <a:ext cx="94948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91478" y="213420"/>
            <a:ext cx="62285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Bebas Neue" pitchFamily="-84" charset="0"/>
              </a:rPr>
              <a:t>Bus stop balancing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1E309D-3716-4164-B283-BB0D0E8EB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10" t="15056" r="20159" b="18424"/>
          <a:stretch/>
        </p:blipFill>
        <p:spPr>
          <a:xfrm>
            <a:off x="697536" y="1349826"/>
            <a:ext cx="7837714" cy="480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01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udget-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71"/>
          <a:stretch>
            <a:fillRect/>
          </a:stretch>
        </p:blipFill>
        <p:spPr bwMode="auto">
          <a:xfrm>
            <a:off x="-131026" y="289383"/>
            <a:ext cx="94948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52938" y="213420"/>
            <a:ext cx="6626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Bebas Neue" pitchFamily="-84" charset="0"/>
              </a:rPr>
              <a:t>Service Categories: Basic  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F64C59-B053-4D9C-8C3C-C8B7BD310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5" y="2478156"/>
            <a:ext cx="8759012" cy="253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06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udget-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71"/>
          <a:stretch>
            <a:fillRect/>
          </a:stretch>
        </p:blipFill>
        <p:spPr bwMode="auto">
          <a:xfrm>
            <a:off x="-131026" y="289383"/>
            <a:ext cx="94948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52938" y="213420"/>
            <a:ext cx="6626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Bebas Neue" pitchFamily="-84" charset="0"/>
              </a:rPr>
              <a:t>Service Categories: Basic  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533D1E-5648-4705-A148-F48C5506F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678" y="974946"/>
            <a:ext cx="5640044" cy="57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852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udget-2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71"/>
          <a:stretch>
            <a:fillRect/>
          </a:stretch>
        </p:blipFill>
        <p:spPr bwMode="auto">
          <a:xfrm>
            <a:off x="-131026" y="289383"/>
            <a:ext cx="94948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82315" y="252652"/>
            <a:ext cx="42681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Bebas Neue" pitchFamily="-84" charset="0"/>
              </a:rPr>
              <a:t>Ridership vs Coverage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4B8469-0670-4117-B304-E7CB432FFD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91" b="-24596"/>
          <a:stretch/>
        </p:blipFill>
        <p:spPr>
          <a:xfrm>
            <a:off x="0" y="1699083"/>
            <a:ext cx="9072562" cy="57607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2E3001-E757-44D8-ABDE-BF2C3C883805}"/>
              </a:ext>
            </a:extLst>
          </p:cNvPr>
          <p:cNvSpPr txBox="1"/>
          <p:nvPr/>
        </p:nvSpPr>
        <p:spPr>
          <a:xfrm>
            <a:off x="0" y="5956300"/>
            <a:ext cx="6404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IndyGo Split: </a:t>
            </a:r>
            <a:r>
              <a:rPr lang="en-US" sz="3200" b="1" dirty="0">
                <a:solidFill>
                  <a:srgbClr val="FF0000"/>
                </a:solidFill>
              </a:rPr>
              <a:t>80%</a:t>
            </a:r>
            <a:r>
              <a:rPr lang="en-US" sz="3200" b="1" dirty="0"/>
              <a:t> / </a:t>
            </a:r>
            <a:r>
              <a:rPr lang="en-US" sz="3200" b="1" dirty="0">
                <a:solidFill>
                  <a:srgbClr val="008000"/>
                </a:solidFill>
              </a:rPr>
              <a:t>20%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8253B9-BEAF-4416-A95F-1CF6D72D85AC}"/>
              </a:ext>
            </a:extLst>
          </p:cNvPr>
          <p:cNvSpPr/>
          <p:nvPr/>
        </p:nvSpPr>
        <p:spPr>
          <a:xfrm>
            <a:off x="203200" y="2545197"/>
            <a:ext cx="4241799" cy="315710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91ADE-B273-4B79-BCF8-826B3768029A}"/>
              </a:ext>
            </a:extLst>
          </p:cNvPr>
          <p:cNvSpPr/>
          <p:nvPr/>
        </p:nvSpPr>
        <p:spPr>
          <a:xfrm>
            <a:off x="4616393" y="2545196"/>
            <a:ext cx="4241799" cy="3157103"/>
          </a:xfrm>
          <a:prstGeom prst="rect">
            <a:avLst/>
          </a:prstGeom>
          <a:noFill/>
          <a:ln w="762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264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udget-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71"/>
          <a:stretch>
            <a:fillRect/>
          </a:stretch>
        </p:blipFill>
        <p:spPr bwMode="auto">
          <a:xfrm>
            <a:off x="-131026" y="289383"/>
            <a:ext cx="94948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11965" y="213420"/>
            <a:ext cx="6387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Bebas Neue" pitchFamily="-84" charset="0"/>
              </a:rPr>
              <a:t>Service Categories: Coverage 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94C93F-189A-4DB5-8EF1-B0D8876F5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" y="2466561"/>
            <a:ext cx="8892916" cy="2595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35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udget-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71"/>
          <a:stretch>
            <a:fillRect/>
          </a:stretch>
        </p:blipFill>
        <p:spPr bwMode="auto">
          <a:xfrm>
            <a:off x="-131026" y="289383"/>
            <a:ext cx="94948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11965" y="213420"/>
            <a:ext cx="63875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Bebas Neue" pitchFamily="-84" charset="0"/>
              </a:rPr>
              <a:t>Service Categories: Coverage 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0BAAFC-2309-406B-ABF2-DB5B03EC2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659" y="974946"/>
            <a:ext cx="5755584" cy="579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491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www.indygo.net/wp-content/uploads/2018/02/New-York-Delaware-Super-Stop_Update-1_Page_4.jpg">
            <a:extLst>
              <a:ext uri="{FF2B5EF4-FFF2-40B4-BE49-F238E27FC236}">
                <a16:creationId xmlns:a16="http://schemas.microsoft.com/office/drawing/2014/main" id="{8D852394-09E2-4EBA-B635-07CC7AA17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99"/>
          <a:stretch/>
        </p:blipFill>
        <p:spPr bwMode="auto">
          <a:xfrm>
            <a:off x="1959429" y="884469"/>
            <a:ext cx="4891314" cy="272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budget-2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71"/>
          <a:stretch>
            <a:fillRect/>
          </a:stretch>
        </p:blipFill>
        <p:spPr bwMode="auto">
          <a:xfrm>
            <a:off x="-131026" y="289383"/>
            <a:ext cx="94948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97281" y="213420"/>
            <a:ext cx="7004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Bebas Neue" pitchFamily="-84" charset="0"/>
              </a:rPr>
              <a:t>Next steps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7C4E31-9E44-4D40-8762-CDF2F3D864AC}"/>
              </a:ext>
            </a:extLst>
          </p:cNvPr>
          <p:cNvSpPr txBox="1"/>
          <p:nvPr/>
        </p:nvSpPr>
        <p:spPr>
          <a:xfrm>
            <a:off x="415533" y="3584112"/>
            <a:ext cx="8454886" cy="489364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Service Standards comment period</a:t>
            </a:r>
            <a:br>
              <a:rPr lang="en-US" sz="2400" dirty="0">
                <a:latin typeface="+mn-lt"/>
              </a:rPr>
            </a:b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Develop tools for the public</a:t>
            </a:r>
            <a:br>
              <a:rPr lang="en-US" sz="2400" dirty="0">
                <a:latin typeface="+mn-lt"/>
              </a:rPr>
            </a:b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Conduct public meetings</a:t>
            </a:r>
            <a:br>
              <a:rPr lang="en-US" sz="2400" dirty="0">
                <a:latin typeface="+mn-lt"/>
              </a:rPr>
            </a:b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Provide feedback to the board</a:t>
            </a:r>
            <a:br>
              <a:rPr lang="en-US" sz="2400" dirty="0">
                <a:latin typeface="+mn-lt"/>
              </a:rPr>
            </a:br>
            <a:br>
              <a:rPr lang="en-US" sz="2400" dirty="0">
                <a:latin typeface="+mn-lt"/>
              </a:rPr>
            </a:br>
            <a:br>
              <a:rPr lang="en-US" sz="2400" dirty="0">
                <a:latin typeface="+mn-lt"/>
              </a:rPr>
            </a:br>
            <a:br>
              <a:rPr lang="en-US" sz="2400" dirty="0">
                <a:latin typeface="+mn-lt"/>
              </a:rPr>
            </a:br>
            <a:br>
              <a:rPr lang="en-US" sz="2400" dirty="0">
                <a:latin typeface="+mn-lt"/>
              </a:rPr>
            </a:b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Advance a final document for adoption</a:t>
            </a:r>
            <a:br>
              <a:rPr lang="en-US" sz="2400" dirty="0">
                <a:latin typeface="+mn-lt"/>
              </a:rPr>
            </a:b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Begin bus stop work</a:t>
            </a:r>
            <a:br>
              <a:rPr lang="en-US" sz="2400" dirty="0">
                <a:latin typeface="+mn-lt"/>
              </a:rPr>
            </a:b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Open Red Line &amp; launch new network</a:t>
            </a:r>
          </a:p>
        </p:txBody>
      </p:sp>
    </p:spTree>
    <p:extLst>
      <p:ext uri="{BB962C8B-B14F-4D97-AF65-F5344CB8AC3E}">
        <p14:creationId xmlns:p14="http://schemas.microsoft.com/office/powerpoint/2010/main" val="12141664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992" y="0"/>
            <a:ext cx="9492295" cy="73778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9F03A5-24CD-404F-BF8F-ADD552C6C2DC}"/>
              </a:ext>
            </a:extLst>
          </p:cNvPr>
          <p:cNvSpPr/>
          <p:nvPr/>
        </p:nvSpPr>
        <p:spPr>
          <a:xfrm>
            <a:off x="1453381" y="2303478"/>
            <a:ext cx="63875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>
                <a:solidFill>
                  <a:srgbClr val="FFFFFF"/>
                </a:solidFill>
                <a:latin typeface="Bebas Neue" pitchFamily="-84" charset="0"/>
              </a:rPr>
              <a:t>Indygo.net/</a:t>
            </a:r>
            <a:r>
              <a:rPr lang="en-US" sz="6000" dirty="0" err="1">
                <a:solidFill>
                  <a:srgbClr val="FFFFFF"/>
                </a:solidFill>
                <a:latin typeface="Bebas Neue" pitchFamily="-84" charset="0"/>
              </a:rPr>
              <a:t>transitplan</a:t>
            </a:r>
            <a:endParaRPr lang="en-US" sz="6000" dirty="0">
              <a:solidFill>
                <a:srgbClr val="FFFFFF"/>
              </a:solidFill>
              <a:latin typeface="Bebas Neue" pitchFamily="-84" charset="0"/>
            </a:endParaRPr>
          </a:p>
          <a:p>
            <a:pPr algn="ctr"/>
            <a:r>
              <a:rPr lang="en-US" sz="6000" dirty="0">
                <a:solidFill>
                  <a:srgbClr val="FFFFFF"/>
                </a:solidFill>
                <a:latin typeface="Bebas Neue" pitchFamily="-84" charset="0"/>
              </a:rPr>
              <a:t>317-635-3344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50147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udget-20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71"/>
          <a:stretch>
            <a:fillRect/>
          </a:stretch>
        </p:blipFill>
        <p:spPr bwMode="auto">
          <a:xfrm>
            <a:off x="-131026" y="289383"/>
            <a:ext cx="94948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67349" y="213420"/>
            <a:ext cx="4541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Bebas Neue" pitchFamily="-84" charset="0"/>
              </a:rPr>
              <a:t>Ridership Recipe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720E37-BAD4-45E3-81F9-9C0C39DD9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05" y="1466850"/>
            <a:ext cx="8751461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86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D13C33-A0A1-40EB-AB2A-C961091F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C05A37-A0C0-4BDE-915A-2F15CC41AB9E}" type="slidenum">
              <a:rPr lang="en-US" altLang="en-US" smtClean="0"/>
              <a:pPr/>
              <a:t>4</a:t>
            </a:fld>
            <a:endParaRPr lang="en-US" altLang="en-US"/>
          </a:p>
        </p:txBody>
      </p:sp>
      <p:grpSp>
        <p:nvGrpSpPr>
          <p:cNvPr id="3" name="Shape 276">
            <a:extLst>
              <a:ext uri="{FF2B5EF4-FFF2-40B4-BE49-F238E27FC236}">
                <a16:creationId xmlns:a16="http://schemas.microsoft.com/office/drawing/2014/main" id="{7D75357A-E174-4FFB-991B-FED926C5B552}"/>
              </a:ext>
            </a:extLst>
          </p:cNvPr>
          <p:cNvGrpSpPr/>
          <p:nvPr/>
        </p:nvGrpSpPr>
        <p:grpSpPr>
          <a:xfrm>
            <a:off x="95556" y="1548172"/>
            <a:ext cx="8869680" cy="4421122"/>
            <a:chOff x="-718858" y="42729"/>
            <a:chExt cx="10307980" cy="5021534"/>
          </a:xfrm>
        </p:grpSpPr>
        <p:pic>
          <p:nvPicPr>
            <p:cNvPr id="4" name="Shape 277">
              <a:extLst>
                <a:ext uri="{FF2B5EF4-FFF2-40B4-BE49-F238E27FC236}">
                  <a16:creationId xmlns:a16="http://schemas.microsoft.com/office/drawing/2014/main" id="{4D8FD59E-4A00-48FD-9677-FC37FD2251C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-1" b="575"/>
            <a:stretch/>
          </p:blipFill>
          <p:spPr>
            <a:xfrm>
              <a:off x="-718858" y="51277"/>
              <a:ext cx="5102847" cy="50129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Shape 278">
              <a:extLst>
                <a:ext uri="{FF2B5EF4-FFF2-40B4-BE49-F238E27FC236}">
                  <a16:creationId xmlns:a16="http://schemas.microsoft.com/office/drawing/2014/main" id="{DAA525FD-2340-4987-9AB9-ECCE7506B43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632" t="892" r="631" b="1045"/>
            <a:stretch/>
          </p:blipFill>
          <p:spPr>
            <a:xfrm>
              <a:off x="4486275" y="42729"/>
              <a:ext cx="5102847" cy="502153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Picture 5" descr="budget-2015.jpg">
            <a:extLst>
              <a:ext uri="{FF2B5EF4-FFF2-40B4-BE49-F238E27FC236}">
                <a16:creationId xmlns:a16="http://schemas.microsoft.com/office/drawing/2014/main" id="{54B924BB-2543-4FDA-93C6-CE7497A43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71"/>
          <a:stretch>
            <a:fillRect/>
          </a:stretch>
        </p:blipFill>
        <p:spPr bwMode="auto">
          <a:xfrm>
            <a:off x="-131026" y="289383"/>
            <a:ext cx="94948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812926F-F78B-41EE-AB09-4E8AEAEC1C87}"/>
              </a:ext>
            </a:extLst>
          </p:cNvPr>
          <p:cNvSpPr/>
          <p:nvPr/>
        </p:nvSpPr>
        <p:spPr>
          <a:xfrm>
            <a:off x="2267349" y="289620"/>
            <a:ext cx="4541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Bebas Neue" pitchFamily="-84" charset="0"/>
              </a:rPr>
              <a:t>Evolution to 80% ridership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32093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budget-2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71"/>
          <a:stretch>
            <a:fillRect/>
          </a:stretch>
        </p:blipFill>
        <p:spPr bwMode="auto">
          <a:xfrm>
            <a:off x="-131026" y="289383"/>
            <a:ext cx="94948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83215" y="252652"/>
            <a:ext cx="6886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Bebas Neue" pitchFamily="-84" charset="0"/>
              </a:rPr>
              <a:t>From Hub &amp; Spoke to Frequent Grid</a:t>
            </a:r>
            <a:endParaRPr lang="en-US" sz="3600" dirty="0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516D35EC-B49D-46DA-ADEB-CAD661FDAC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7" y="2060374"/>
            <a:ext cx="3757613" cy="3245846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113ECB0C-BD82-41E3-9801-2EFA7C2708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060374"/>
            <a:ext cx="4630364" cy="2968826"/>
          </a:xfrm>
        </p:spPr>
      </p:pic>
    </p:spTree>
    <p:extLst>
      <p:ext uri="{BB962C8B-B14F-4D97-AF65-F5344CB8AC3E}">
        <p14:creationId xmlns:p14="http://schemas.microsoft.com/office/powerpoint/2010/main" val="3593102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4C6F-8E64-436D-B4D3-91678F2C2E93}" type="slidenum">
              <a:rPr lang="en-US" altLang="en-US" smtClean="0"/>
              <a:pPr/>
              <a:t>6</a:t>
            </a:fld>
            <a:endParaRPr lang="en-US" altLang="en-US"/>
          </a:p>
        </p:txBody>
      </p:sp>
      <p:pic>
        <p:nvPicPr>
          <p:cNvPr id="5" name="Picture 4" descr="2022_systemmap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0"/>
            <a:ext cx="7173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43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AFCFF-BF88-4423-9975-78A5BE32F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C9F01-E8FD-4FDB-8975-637B23C993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49D09-ADDD-4CFD-AE89-BFFDA3D63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4C6F-8E64-436D-B4D3-91678F2C2E93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A6241A-B041-4377-BE40-4EA2D715A3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79963D-64C4-4048-BB2D-66BF0A830B55}"/>
              </a:ext>
            </a:extLst>
          </p:cNvPr>
          <p:cNvSpPr/>
          <p:nvPr/>
        </p:nvSpPr>
        <p:spPr>
          <a:xfrm>
            <a:off x="2543175" y="1952625"/>
            <a:ext cx="1495425" cy="138112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5FF802-8AAB-40FD-A126-24A3FF92CC9B}"/>
              </a:ext>
            </a:extLst>
          </p:cNvPr>
          <p:cNvSpPr/>
          <p:nvPr/>
        </p:nvSpPr>
        <p:spPr>
          <a:xfrm>
            <a:off x="1392555" y="4434840"/>
            <a:ext cx="1495425" cy="4953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42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E4DBA6-BBB4-4DDE-B185-99B7504F70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29" y="4571084"/>
            <a:ext cx="7692571" cy="2045607"/>
          </a:xfrm>
        </p:spPr>
        <p:txBody>
          <a:bodyPr numCol="2"/>
          <a:lstStyle/>
          <a:p>
            <a:pPr marL="0" indent="0">
              <a:buNone/>
            </a:pPr>
            <a:r>
              <a:rPr lang="en-US" sz="2000" b="1" dirty="0">
                <a:solidFill>
                  <a:prstClr val="black"/>
                </a:solidFill>
              </a:rPr>
              <a:t>Wednesday, June 6 at 6:00PM</a:t>
            </a:r>
            <a:br>
              <a:rPr lang="en-US" sz="20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Wayne </a:t>
            </a:r>
            <a:r>
              <a:rPr lang="en-US" sz="2000" dirty="0" err="1">
                <a:solidFill>
                  <a:prstClr val="black"/>
                </a:solidFill>
              </a:rPr>
              <a:t>Twp</a:t>
            </a:r>
            <a:r>
              <a:rPr lang="en-US" sz="2000" dirty="0">
                <a:solidFill>
                  <a:prstClr val="black"/>
                </a:solidFill>
              </a:rPr>
              <a:t> Govt Center</a:t>
            </a:r>
            <a:br>
              <a:rPr lang="en-US" sz="2000" dirty="0">
                <a:solidFill>
                  <a:prstClr val="black"/>
                </a:solidFill>
              </a:rPr>
            </a:br>
            <a:r>
              <a:rPr lang="en-US" sz="2000" dirty="0">
                <a:solidFill>
                  <a:prstClr val="black"/>
                </a:solidFill>
              </a:rPr>
              <a:t>5401 W Washington St </a:t>
            </a:r>
          </a:p>
          <a:p>
            <a:pPr marL="0" indent="0">
              <a:buNone/>
            </a:pPr>
            <a:r>
              <a:rPr lang="en-US" sz="2000" b="1" dirty="0"/>
              <a:t>Thursday, 31 at 6:00 PM</a:t>
            </a:r>
            <a:br>
              <a:rPr lang="en-US" sz="2000" dirty="0"/>
            </a:br>
            <a:r>
              <a:rPr lang="en-US" sz="2000" dirty="0"/>
              <a:t>Ransburg YMCA</a:t>
            </a:r>
            <a:br>
              <a:rPr lang="en-US" sz="2000" dirty="0"/>
            </a:br>
            <a:r>
              <a:rPr lang="en-US" sz="2000" dirty="0"/>
              <a:t>501 N Shortridge Rd</a:t>
            </a:r>
          </a:p>
          <a:p>
            <a:pPr marL="0" lvl="0" indent="0">
              <a:buNone/>
            </a:pPr>
            <a:endParaRPr lang="en-US" sz="2000" b="1" dirty="0">
              <a:solidFill>
                <a:prstClr val="black"/>
              </a:solidFill>
              <a:cs typeface="+mn-cs"/>
            </a:endParaRPr>
          </a:p>
          <a:p>
            <a:pPr marL="0" lvl="0" indent="0">
              <a:buNone/>
            </a:pPr>
            <a:endParaRPr lang="en-US" sz="2000" b="1" dirty="0">
              <a:solidFill>
                <a:prstClr val="black"/>
              </a:solidFill>
              <a:cs typeface="+mn-cs"/>
            </a:endParaRPr>
          </a:p>
          <a:p>
            <a:pPr marL="0" lvl="0" indent="0">
              <a:buNone/>
            </a:pPr>
            <a:r>
              <a:rPr lang="en-US" sz="2000" b="1" dirty="0">
                <a:solidFill>
                  <a:prstClr val="black"/>
                </a:solidFill>
                <a:cs typeface="+mn-cs"/>
              </a:rPr>
              <a:t>Tuesday, June 5 at 12:00PM</a:t>
            </a:r>
            <a:br>
              <a:rPr lang="en-US" sz="2000" dirty="0">
                <a:solidFill>
                  <a:prstClr val="black"/>
                </a:solidFill>
                <a:cs typeface="+mn-cs"/>
              </a:rPr>
            </a:br>
            <a:r>
              <a:rPr lang="en-US" sz="2000" dirty="0">
                <a:solidFill>
                  <a:prstClr val="black"/>
                </a:solidFill>
                <a:cs typeface="+mn-cs"/>
              </a:rPr>
              <a:t>Central Library</a:t>
            </a:r>
            <a:br>
              <a:rPr lang="en-US" sz="2000" dirty="0">
                <a:solidFill>
                  <a:prstClr val="black"/>
                </a:solidFill>
                <a:cs typeface="+mn-cs"/>
              </a:rPr>
            </a:br>
            <a:r>
              <a:rPr lang="en-US" sz="2000" dirty="0">
                <a:solidFill>
                  <a:prstClr val="black"/>
                </a:solidFill>
                <a:cs typeface="+mn-cs"/>
              </a:rPr>
              <a:t>40 E Saint Clair St</a:t>
            </a:r>
          </a:p>
          <a:p>
            <a:pPr marL="0" lvl="0" indent="0">
              <a:buNone/>
            </a:pPr>
            <a:r>
              <a:rPr lang="en-US" sz="2000" b="1" dirty="0">
                <a:solidFill>
                  <a:prstClr val="black"/>
                </a:solidFill>
                <a:cs typeface="+mn-cs"/>
              </a:rPr>
              <a:t>Tuesday, June 5 at 6:00PM</a:t>
            </a:r>
            <a:br>
              <a:rPr lang="en-US" sz="2000" dirty="0">
                <a:solidFill>
                  <a:prstClr val="black"/>
                </a:solidFill>
                <a:cs typeface="+mn-cs"/>
              </a:rPr>
            </a:br>
            <a:r>
              <a:rPr lang="en-US" sz="2000" dirty="0">
                <a:solidFill>
                  <a:prstClr val="black"/>
                </a:solidFill>
                <a:cs typeface="+mn-cs"/>
              </a:rPr>
              <a:t>Central Library</a:t>
            </a:r>
            <a:br>
              <a:rPr lang="en-US" sz="2000" dirty="0">
                <a:solidFill>
                  <a:prstClr val="black"/>
                </a:solidFill>
                <a:cs typeface="+mn-cs"/>
              </a:rPr>
            </a:br>
            <a:r>
              <a:rPr lang="en-US" sz="2000" dirty="0">
                <a:solidFill>
                  <a:prstClr val="black"/>
                </a:solidFill>
                <a:cs typeface="+mn-cs"/>
              </a:rPr>
              <a:t>40 E Saint Clair St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BC4AC-D5A2-4047-9C46-6506D9BA8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4C6F-8E64-436D-B4D3-91678F2C2E93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5" name="Picture 5" descr="budget-2015.jpg">
            <a:extLst>
              <a:ext uri="{FF2B5EF4-FFF2-40B4-BE49-F238E27FC236}">
                <a16:creationId xmlns:a16="http://schemas.microsoft.com/office/drawing/2014/main" id="{EA3B45DC-0E0A-4EEF-9213-C468D4558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71"/>
          <a:stretch>
            <a:fillRect/>
          </a:stretch>
        </p:blipFill>
        <p:spPr bwMode="auto">
          <a:xfrm>
            <a:off x="-131026" y="289383"/>
            <a:ext cx="949483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138291-2A51-4A53-B69C-F343FAA3E457}"/>
              </a:ext>
            </a:extLst>
          </p:cNvPr>
          <p:cNvSpPr/>
          <p:nvPr/>
        </p:nvSpPr>
        <p:spPr>
          <a:xfrm>
            <a:off x="0" y="252652"/>
            <a:ext cx="9143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Bebas Neue" pitchFamily="-84" charset="0"/>
              </a:rPr>
              <a:t>Blue line</a:t>
            </a: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62FBD2-FE99-41E0-AF30-10F15AEBF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229" y="1108473"/>
            <a:ext cx="5616442" cy="32531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8EFAB0-C6A0-400E-A17E-A20619B83882}"/>
              </a:ext>
            </a:extLst>
          </p:cNvPr>
          <p:cNvSpPr txBox="1"/>
          <p:nvPr/>
        </p:nvSpPr>
        <p:spPr>
          <a:xfrm>
            <a:off x="6023429" y="1958532"/>
            <a:ext cx="297542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000" b="1" dirty="0">
                <a:solidFill>
                  <a:prstClr val="black"/>
                </a:solidFill>
                <a:latin typeface="Calibri"/>
              </a:rPr>
              <a:t>Wednesday, 30 at 6:00 PM</a:t>
            </a: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r>
              <a:rPr lang="en-US" sz="2000" dirty="0">
                <a:solidFill>
                  <a:prstClr val="black"/>
                </a:solidFill>
                <a:latin typeface="Calibri"/>
              </a:rPr>
              <a:t>Shepherd Community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Ctr</a:t>
            </a:r>
            <a:br>
              <a:rPr lang="en-US" sz="2000" dirty="0">
                <a:solidFill>
                  <a:prstClr val="black"/>
                </a:solidFill>
                <a:latin typeface="Calibri"/>
              </a:rPr>
            </a:br>
            <a:r>
              <a:rPr lang="en-US" sz="2000" dirty="0">
                <a:solidFill>
                  <a:prstClr val="black"/>
                </a:solidFill>
                <a:latin typeface="Calibri"/>
              </a:rPr>
              <a:t>4107 E Washington St</a:t>
            </a:r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889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B4C6F-8E64-436D-B4D3-91678F2C2E93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6" name="Picture 5" descr="system_map_individual_improvements_upda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0"/>
            <a:ext cx="5792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69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c7839e2-e220-47e9-ba96-4e702509208f">NRUZNDATP23R-1200455843-89</_dlc_DocId>
    <Board_x0020_or_x0020_Committee_x0020_Meeting_x003f_ xmlns="c131fedf-060f-41fe-8a4a-ffaef427249a">Committee</Board_x0020_or_x0020_Committee_x0020_Meeting_x003f_>
    <Type_x0020_of_x0020_Report xmlns="c131fedf-060f-41fe-8a4a-ffaef427249a">Action Item Write-up</Type_x0020_of_x0020_Report>
    <Report_x0020_Owner xmlns="c131fedf-060f-41fe-8a4a-ffaef427249a">
      <UserInfo>
        <DisplayName>Jill Russell</DisplayName>
        <AccountId>107</AccountId>
        <AccountType/>
      </UserInfo>
    </Report_x0020_Owner>
    <Commitee_x0020_or_x0020_Board_x0020_Meeting_x0020_Date xmlns="c131fedf-060f-41fe-8a4a-ffaef427249a">2018-06-28T04:00:00+00:00</Commitee_x0020_or_x0020_Board_x0020_Meeting_x0020_Date>
    <Status xmlns="c131fedf-060f-41fe-8a4a-ffaef427249a">Draft Submitted</Status>
    <Category xmlns="c131fedf-060f-41fe-8a4a-ffaef427249a">Action Item</Category>
    <Agenda_x0020_Order xmlns="c131fedf-060f-41fe-8a4a-ffaef427249a">A-1</Agenda_x0020_Order>
    <_dlc_DocIdUrl xmlns="0c7839e2-e220-47e9-ba96-4e702509208f">
      <Url>https://indygotransportation.sharepoint.com/Board/_layouts/15/DocIdRedir.aspx?ID=NRUZNDATP23R-1200455843-89</Url>
      <Description>NRUZNDATP23R-1200455843-89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4B4582EAA1341B480AA9A2268197C" ma:contentTypeVersion="15" ma:contentTypeDescription="Create a new document." ma:contentTypeScope="" ma:versionID="a3e820546e436302d93f7e98695dfee4">
  <xsd:schema xmlns:xsd="http://www.w3.org/2001/XMLSchema" xmlns:xs="http://www.w3.org/2001/XMLSchema" xmlns:p="http://schemas.microsoft.com/office/2006/metadata/properties" xmlns:ns2="c131fedf-060f-41fe-8a4a-ffaef427249a" xmlns:ns3="0c7839e2-e220-47e9-ba96-4e702509208f" targetNamespace="http://schemas.microsoft.com/office/2006/metadata/properties" ma:root="true" ma:fieldsID="a9e7993801ea68a5f9f8b017ae4167e1" ns2:_="" ns3:_="">
    <xsd:import namespace="c131fedf-060f-41fe-8a4a-ffaef427249a"/>
    <xsd:import namespace="0c7839e2-e220-47e9-ba96-4e702509208f"/>
    <xsd:element name="properties">
      <xsd:complexType>
        <xsd:sequence>
          <xsd:element name="documentManagement">
            <xsd:complexType>
              <xsd:all>
                <xsd:element ref="ns2:Type_x0020_of_x0020_Report"/>
                <xsd:element ref="ns2:Category" minOccurs="0"/>
                <xsd:element ref="ns2:Report_x0020_Owner"/>
                <xsd:element ref="ns2:Status" minOccurs="0"/>
                <xsd:element ref="ns2:Commitee_x0020_or_x0020_Board_x0020_Meeting_x0020_Date"/>
                <xsd:element ref="ns2:Board_x0020_or_x0020_Committee_x0020_Meeting_x003f_"/>
                <xsd:element ref="ns2:Agenda_x0020_Order" minOccurs="0"/>
                <xsd:element ref="ns3:_dlc_DocId" minOccurs="0"/>
                <xsd:element ref="ns3:_dlc_DocIdUrl" minOccurs="0"/>
                <xsd:element ref="ns3:_dlc_DocIdPersistId" minOccurs="0"/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31fedf-060f-41fe-8a4a-ffaef427249a" elementFormDefault="qualified">
    <xsd:import namespace="http://schemas.microsoft.com/office/2006/documentManagement/types"/>
    <xsd:import namespace="http://schemas.microsoft.com/office/infopath/2007/PartnerControls"/>
    <xsd:element name="Type_x0020_of_x0020_Report" ma:index="2" ma:displayName="Type of Report" ma:format="Dropdown" ma:internalName="Type_x0020_of_x0020_Report">
      <xsd:simpleType>
        <xsd:restriction base="dms:Choice">
          <xsd:enumeration value="Action Item Write-up"/>
          <xsd:enumeration value="Award Summary"/>
          <xsd:enumeration value="Financial Report"/>
          <xsd:enumeration value="Operations Report"/>
          <xsd:enumeration value="Capital Projects/Planning Report"/>
          <xsd:enumeration value="Human Resources Report"/>
          <xsd:enumeration value="Public Affairs Report"/>
          <xsd:enumeration value="Committee Packet"/>
          <xsd:enumeration value="Board Packet"/>
          <xsd:enumeration value="Draft Agenda"/>
          <xsd:enumeration value="Future Agendas"/>
        </xsd:restriction>
      </xsd:simpleType>
    </xsd:element>
    <xsd:element name="Category" ma:index="3" nillable="true" ma:displayName="Category" ma:default="Action Item" ma:format="Dropdown" ma:internalName="Category">
      <xsd:simpleType>
        <xsd:restriction base="dms:Choice">
          <xsd:enumeration value="Action Item"/>
          <xsd:enumeration value="Information Item"/>
          <xsd:enumeration value="Report by Department"/>
        </xsd:restriction>
      </xsd:simpleType>
    </xsd:element>
    <xsd:element name="Report_x0020_Owner" ma:index="4" ma:displayName="Report Owner" ma:list="UserInfo" ma:SharePointGroup="0" ma:internalName="Report_x0020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atus" ma:index="5" nillable="true" ma:displayName="Status" ma:default="Draft Submitted" ma:format="Dropdown" ma:internalName="Status">
      <xsd:simpleType>
        <xsd:restriction base="dms:Choice">
          <xsd:enumeration value="Draft Submitted"/>
          <xsd:enumeration value="Revised"/>
          <xsd:enumeration value="Approved/Published"/>
        </xsd:restriction>
      </xsd:simpleType>
    </xsd:element>
    <xsd:element name="Commitee_x0020_or_x0020_Board_x0020_Meeting_x0020_Date" ma:index="6" ma:displayName="Board Meeting Date" ma:description="Select the date of the Board Meeting which this document is related. &#10;Documents prepared for Committee Meetings will be associated with the date of the corresponding Board Meeting. &#10;A single Board Packet and a single Committee Packet will be compiled for each month. &#10;" ma:format="DateOnly" ma:internalName="Commitee_x0020_or_x0020_Board_x0020_Meeting_x0020_Date">
      <xsd:simpleType>
        <xsd:restriction base="dms:DateTime"/>
      </xsd:simpleType>
    </xsd:element>
    <xsd:element name="Board_x0020_or_x0020_Committee_x0020_Meeting_x003f_" ma:index="7" ma:displayName="Associated Meeting?" ma:format="Dropdown" ma:internalName="Board_x0020_or_x0020_Committee_x0020_Meeting_x003f_">
      <xsd:simpleType>
        <xsd:restriction base="dms:Choice">
          <xsd:enumeration value="Board Meeting"/>
          <xsd:enumeration value="Committee"/>
        </xsd:restriction>
      </xsd:simpleType>
    </xsd:element>
    <xsd:element name="Agenda_x0020_Order" ma:index="8" nillable="true" ma:displayName="Agenda Order" ma:format="Dropdown" ma:internalName="Agenda_x0020_Order">
      <xsd:simpleType>
        <xsd:union memberTypes="dms:Text">
          <xsd:simpleType>
            <xsd:restriction base="dms:Choice">
              <xsd:enumeration value="A-1"/>
              <xsd:enumeration value="A-2"/>
              <xsd:enumeration value="A-3"/>
              <xsd:enumeration value="A-4"/>
              <xsd:enumeration value="A-5"/>
              <xsd:enumeration value="A-6"/>
              <xsd:enumeration value="A-7"/>
              <xsd:enumeration value="A-8"/>
              <xsd:enumeration value="A-9"/>
              <xsd:enumeration value="A-10"/>
              <xsd:enumeration value="I-1"/>
              <xsd:enumeration value="I-2"/>
              <xsd:enumeration value="I-3"/>
              <xsd:enumeration value="I-4"/>
              <xsd:enumeration value="I-5"/>
              <xsd:enumeration value="I-6"/>
              <xsd:enumeration value="I-7"/>
              <xsd:enumeration value="I-8"/>
              <xsd:enumeration value="I-9"/>
              <xsd:enumeration value="I-10"/>
              <xsd:enumeration value="R-1"/>
              <xsd:enumeration value="R-2"/>
              <xsd:enumeration value="R-3"/>
              <xsd:enumeration value="R-4"/>
              <xsd:enumeration value="R-5"/>
            </xsd:restriction>
          </xsd:simpleType>
        </xsd:union>
      </xsd:simple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7839e2-e220-47e9-ba96-4e702509208f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BF28C5-4175-447C-93D1-C9347F4A6D7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3E41BDA-95BD-4AFE-8C70-598892BF2C4A}">
  <ds:schemaRefs>
    <ds:schemaRef ds:uri="0c7839e2-e220-47e9-ba96-4e702509208f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c131fedf-060f-41fe-8a4a-ffaef427249a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B44575E-F58C-46DD-8D52-D7252605C14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F09818B-0D1B-47B0-9AF3-F3EFDE59B9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31fedf-060f-41fe-8a4a-ffaef427249a"/>
    <ds:schemaRef ds:uri="0c7839e2-e220-47e9-ba96-4e70250920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9116</TotalTime>
  <Words>153</Words>
  <Application>Microsoft Office PowerPoint</Application>
  <PresentationFormat>On-screen Show (4:3)</PresentationFormat>
  <Paragraphs>56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MS PGothic</vt:lpstr>
      <vt:lpstr>MS PGothic</vt:lpstr>
      <vt:lpstr>Arial</vt:lpstr>
      <vt:lpstr>Bebas Neue</vt:lpstr>
      <vt:lpstr>Calibri</vt:lpstr>
      <vt:lpstr>Calibri Light</vt:lpstr>
      <vt:lpstr>Office Theme</vt:lpstr>
      <vt:lpstr>May 2018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 Proposed Budget</dc:title>
  <dc:creator>Lauren Day</dc:creator>
  <cp:lastModifiedBy>Diane Schmitz</cp:lastModifiedBy>
  <cp:revision>77</cp:revision>
  <cp:lastPrinted>2018-06-21T16:13:23Z</cp:lastPrinted>
  <dcterms:modified xsi:type="dcterms:W3CDTF">2018-06-21T16:19:02Z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0x010100FD54B4582EAA1341B480AA9A2268197C</vt:lpwstr>
  </property>
  <property fmtid="{D5CDD505-2E9C-101B-9397-08002B2CF9AE}" pid="3" name="Order">
    <vt:r8>100</vt:r8>
  </property>
  <property fmtid="{D5CDD505-2E9C-101B-9397-08002B2CF9AE}" pid="4" name="_dlc_DocIdItemGuid">
    <vt:lpwstr>ead2e07c-6383-4afe-ac4f-ec67823b54b9</vt:lpwstr>
  </property>
</Properties>
</file>